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9" autoAdjust="0"/>
    <p:restoredTop sz="93077" autoAdjust="0"/>
  </p:normalViewPr>
  <p:slideViewPr>
    <p:cSldViewPr>
      <p:cViewPr varScale="1">
        <p:scale>
          <a:sx n="80" d="100"/>
          <a:sy n="80" d="100"/>
        </p:scale>
        <p:origin x="-4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98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6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96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70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78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51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36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8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89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44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77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E72D2-7CF0-4F61-92AE-EB856578CCB0}" type="datetimeFigureOut">
              <a:rPr lang="it-IT" smtClean="0"/>
              <a:t>14/06/2015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027CA-6CFE-4F55-818D-0BB1C795D3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54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1187624" y="1484784"/>
            <a:ext cx="7128792" cy="20882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 po’ di italiano …</a:t>
            </a:r>
            <a:endParaRPr lang="it-IT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Paolo\AppData\Local\Microsoft\Windows\INetCache\IE\5LG8EIWI\scuol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851" y="3645024"/>
            <a:ext cx="2888338" cy="299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2555776" y="4046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708176" y="557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860576" y="7094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784376" y="722279"/>
            <a:ext cx="1287760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072136" y="722006"/>
            <a:ext cx="1359768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424135" y="727812"/>
            <a:ext cx="1544107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136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35696" y="404664"/>
            <a:ext cx="554461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Verbi ausiliari - </a:t>
            </a:r>
            <a:r>
              <a:rPr lang="it-IT" dirty="0" smtClean="0">
                <a:solidFill>
                  <a:srgbClr val="FF0000"/>
                </a:solidFill>
              </a:rPr>
              <a:t>avere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39552" y="980728"/>
            <a:ext cx="3672408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Modo indicativo – tempo imperfetto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7108" y="2492896"/>
            <a:ext cx="367240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Io avevo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77108" y="3140968"/>
            <a:ext cx="367240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Tu avevi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83568" y="3789040"/>
            <a:ext cx="367240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Egli aveva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7089" y="4365104"/>
            <a:ext cx="367240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Noi avevamo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87089" y="5013176"/>
            <a:ext cx="36724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Voi avevate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99030" y="5589240"/>
            <a:ext cx="367240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Essi avevano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608004" y="980728"/>
            <a:ext cx="435648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Modo indicativo – tempo trapassato prossimo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716016" y="2492896"/>
            <a:ext cx="410445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Io avevo </a:t>
            </a:r>
            <a:r>
              <a:rPr lang="it-IT" dirty="0" smtClean="0">
                <a:solidFill>
                  <a:srgbClr val="FF0000"/>
                </a:solidFill>
              </a:rPr>
              <a:t>avuto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716016" y="3140968"/>
            <a:ext cx="410445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Tu avevi </a:t>
            </a:r>
            <a:r>
              <a:rPr lang="it-IT" dirty="0" smtClean="0">
                <a:solidFill>
                  <a:srgbClr val="FF0000"/>
                </a:solidFill>
              </a:rPr>
              <a:t>avuto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16016" y="3789040"/>
            <a:ext cx="410445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Egli aveva </a:t>
            </a:r>
            <a:r>
              <a:rPr lang="it-IT" dirty="0" smtClean="0">
                <a:solidFill>
                  <a:srgbClr val="FF0000"/>
                </a:solidFill>
              </a:rPr>
              <a:t>avuto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716016" y="4365104"/>
            <a:ext cx="410445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Noi avevamo </a:t>
            </a:r>
            <a:r>
              <a:rPr lang="it-IT" dirty="0" smtClean="0">
                <a:solidFill>
                  <a:srgbClr val="FF0000"/>
                </a:solidFill>
              </a:rPr>
              <a:t>avuto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716016" y="5013176"/>
            <a:ext cx="410445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Voi avevate </a:t>
            </a:r>
            <a:r>
              <a:rPr lang="it-IT" dirty="0" smtClean="0">
                <a:solidFill>
                  <a:srgbClr val="FF0000"/>
                </a:solidFill>
              </a:rPr>
              <a:t>avuto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716016" y="5589240"/>
            <a:ext cx="424847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Essi avevano </a:t>
            </a:r>
            <a:r>
              <a:rPr lang="it-IT" dirty="0" smtClean="0">
                <a:solidFill>
                  <a:srgbClr val="FF0000"/>
                </a:solidFill>
              </a:rPr>
              <a:t>avuto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98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1412776"/>
            <a:ext cx="388843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Modo indicativo – tempo imperfetto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44008" y="1412776"/>
            <a:ext cx="424847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Mod</a:t>
            </a:r>
            <a:r>
              <a:rPr lang="it-IT" dirty="0" smtClean="0"/>
              <a:t>. </a:t>
            </a:r>
            <a:r>
              <a:rPr lang="it-IT" dirty="0" err="1" smtClean="0"/>
              <a:t>indic</a:t>
            </a:r>
            <a:r>
              <a:rPr lang="it-IT" dirty="0" smtClean="0"/>
              <a:t>. – tempo trapassato prossimo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087724" y="188640"/>
            <a:ext cx="54006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1^ Coniugazione  ( </a:t>
            </a:r>
            <a:r>
              <a:rPr lang="it-IT" dirty="0" smtClean="0">
                <a:solidFill>
                  <a:srgbClr val="FF0000"/>
                </a:solidFill>
              </a:rPr>
              <a:t>- are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302859" y="692696"/>
            <a:ext cx="297033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/>
              <a:t>Preg</a:t>
            </a:r>
            <a:r>
              <a:rPr lang="it-IT" dirty="0" smtClean="0">
                <a:solidFill>
                  <a:srgbClr val="FF0000"/>
                </a:solidFill>
              </a:rPr>
              <a:t>-are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2276872"/>
            <a:ext cx="244827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Io </a:t>
            </a:r>
            <a:r>
              <a:rPr lang="it-IT" dirty="0" err="1" smtClean="0"/>
              <a:t>preg</a:t>
            </a:r>
            <a:r>
              <a:rPr lang="it-IT" dirty="0" smtClean="0">
                <a:solidFill>
                  <a:srgbClr val="FF0000"/>
                </a:solidFill>
              </a:rPr>
              <a:t>-avo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1560" y="2852936"/>
            <a:ext cx="244827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Tu </a:t>
            </a:r>
            <a:r>
              <a:rPr lang="it-IT" dirty="0" err="1" smtClean="0"/>
              <a:t>preg</a:t>
            </a:r>
            <a:r>
              <a:rPr lang="it-IT" dirty="0" smtClean="0">
                <a:solidFill>
                  <a:srgbClr val="FF0000"/>
                </a:solidFill>
              </a:rPr>
              <a:t>-avi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3429000"/>
            <a:ext cx="244827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Egli </a:t>
            </a:r>
            <a:r>
              <a:rPr lang="it-IT" dirty="0" err="1" smtClean="0"/>
              <a:t>preg</a:t>
            </a:r>
            <a:r>
              <a:rPr lang="it-IT" dirty="0" smtClean="0">
                <a:solidFill>
                  <a:srgbClr val="FF0000"/>
                </a:solidFill>
              </a:rPr>
              <a:t>-ava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11560" y="4005064"/>
            <a:ext cx="244827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Noi </a:t>
            </a:r>
            <a:r>
              <a:rPr lang="it-IT" dirty="0" err="1" smtClean="0"/>
              <a:t>preg</a:t>
            </a:r>
            <a:r>
              <a:rPr lang="it-IT" dirty="0" err="1" smtClean="0">
                <a:solidFill>
                  <a:srgbClr val="FF0000"/>
                </a:solidFill>
              </a:rPr>
              <a:t>-avamo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11560" y="4581128"/>
            <a:ext cx="244827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Voi </a:t>
            </a:r>
            <a:r>
              <a:rPr lang="it-IT" dirty="0" err="1" smtClean="0"/>
              <a:t>preg</a:t>
            </a:r>
            <a:r>
              <a:rPr lang="it-IT" dirty="0" err="1" smtClean="0">
                <a:solidFill>
                  <a:srgbClr val="FF0000"/>
                </a:solidFill>
              </a:rPr>
              <a:t>-avate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11560" y="5157192"/>
            <a:ext cx="244827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Essi </a:t>
            </a:r>
            <a:r>
              <a:rPr lang="it-IT" dirty="0" err="1" smtClean="0"/>
              <a:t>preg</a:t>
            </a:r>
            <a:r>
              <a:rPr lang="it-IT" dirty="0" err="1" smtClean="0">
                <a:solidFill>
                  <a:srgbClr val="FF0000"/>
                </a:solidFill>
              </a:rPr>
              <a:t>-avano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644008" y="2276872"/>
            <a:ext cx="36724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Io avevo </a:t>
            </a:r>
            <a:r>
              <a:rPr lang="it-IT" dirty="0" smtClean="0">
                <a:solidFill>
                  <a:srgbClr val="FF0000"/>
                </a:solidFill>
              </a:rPr>
              <a:t>pregato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644008" y="2852936"/>
            <a:ext cx="36724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Tu avevi </a:t>
            </a:r>
            <a:r>
              <a:rPr lang="it-IT" dirty="0" smtClean="0">
                <a:solidFill>
                  <a:srgbClr val="FF0000"/>
                </a:solidFill>
              </a:rPr>
              <a:t>pregato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644008" y="3429000"/>
            <a:ext cx="36724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Egli aveva </a:t>
            </a:r>
            <a:r>
              <a:rPr lang="it-IT" dirty="0" smtClean="0">
                <a:solidFill>
                  <a:srgbClr val="FF0000"/>
                </a:solidFill>
              </a:rPr>
              <a:t>pregato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644008" y="4005064"/>
            <a:ext cx="36724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Noi avevamo </a:t>
            </a:r>
            <a:r>
              <a:rPr lang="it-IT" dirty="0" smtClean="0">
                <a:solidFill>
                  <a:srgbClr val="FF0000"/>
                </a:solidFill>
              </a:rPr>
              <a:t>pregato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644008" y="4581128"/>
            <a:ext cx="36724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Voi avevate </a:t>
            </a:r>
            <a:r>
              <a:rPr lang="it-IT" dirty="0" smtClean="0">
                <a:solidFill>
                  <a:srgbClr val="FF0000"/>
                </a:solidFill>
              </a:rPr>
              <a:t>pregato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644008" y="5157192"/>
            <a:ext cx="367240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Essi avevano </a:t>
            </a:r>
            <a:r>
              <a:rPr lang="it-IT" dirty="0" smtClean="0">
                <a:solidFill>
                  <a:srgbClr val="FF0000"/>
                </a:solidFill>
              </a:rPr>
              <a:t>pregato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059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692696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1^ coniugazione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1124744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are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19872" y="692696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2^ coniugazione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419872" y="1124744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-ere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228184" y="692696"/>
            <a:ext cx="216024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3^ coniugazione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228184" y="1124744"/>
            <a:ext cx="216024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-ire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935596" y="188640"/>
            <a:ext cx="70567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</a:t>
            </a:r>
            <a:r>
              <a:rPr lang="it-IT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imperfetto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1916832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avo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07232" y="2420888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avi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07232" y="2924944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ava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07232" y="3429000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avamo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07232" y="3933056"/>
            <a:ext cx="206456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avate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707232" y="4437112"/>
            <a:ext cx="206456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avano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419872" y="1916832"/>
            <a:ext cx="223224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evo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424917" y="2405046"/>
            <a:ext cx="223224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evi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424917" y="2924944"/>
            <a:ext cx="22272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eva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424917" y="3429000"/>
            <a:ext cx="223224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evamo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424917" y="3933056"/>
            <a:ext cx="22272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evate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445859" y="4451757"/>
            <a:ext cx="22272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evano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6228183" y="2420888"/>
            <a:ext cx="22272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ivi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228184" y="1893405"/>
            <a:ext cx="22272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228184" y="3429000"/>
            <a:ext cx="22272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ivamo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6228182" y="2927866"/>
            <a:ext cx="22272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iva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6228180" y="4451757"/>
            <a:ext cx="22272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ivano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6228181" y="3959424"/>
            <a:ext cx="22272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ivate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251520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io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226913" y="24239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tu</a:t>
            </a:r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07504" y="2927866"/>
            <a:ext cx="576064" cy="366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egli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07504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noi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07504" y="39594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voi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107504" y="4437112"/>
            <a:ext cx="62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607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19672" y="188640"/>
            <a:ext cx="561662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Verbo ausiliare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essere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1415301"/>
            <a:ext cx="273630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passato remoto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2876" y="2780928"/>
            <a:ext cx="283498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fui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53054" y="3429000"/>
            <a:ext cx="279481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fosti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39552" y="4005064"/>
            <a:ext cx="28083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fu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9552" y="4653136"/>
            <a:ext cx="28083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fummo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9552" y="5301208"/>
            <a:ext cx="28083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foste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5949280"/>
            <a:ext cx="28083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furono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355976" y="1415301"/>
            <a:ext cx="3744416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trapassato remoto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2780928"/>
            <a:ext cx="37444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fui stato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355976" y="4075331"/>
            <a:ext cx="37444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  fu stato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355976" y="4673334"/>
            <a:ext cx="37444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fummo stati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355976" y="5309683"/>
            <a:ext cx="37444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foste stati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382652" y="5949280"/>
            <a:ext cx="37444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esse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 furono stati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382652" y="3429000"/>
            <a:ext cx="371774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fosti stato (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45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99592" y="332656"/>
            <a:ext cx="691276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Verbo ausiliare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avere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908720"/>
            <a:ext cx="36004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passato remoto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528" y="2003050"/>
            <a:ext cx="36004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ebbi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2636912"/>
            <a:ext cx="36004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avesti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284984"/>
            <a:ext cx="36004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ebbe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3933056"/>
            <a:ext cx="36004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avemmo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3528" y="4509120"/>
            <a:ext cx="36004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aveste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5157192"/>
            <a:ext cx="36004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ebbero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355976" y="908720"/>
            <a:ext cx="381642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tempo trapassato remoto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355976" y="2003050"/>
            <a:ext cx="38164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ebbi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2652956"/>
            <a:ext cx="38164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avesti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379350" y="3284204"/>
            <a:ext cx="38164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ebbe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380947" y="3929372"/>
            <a:ext cx="38164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avemmo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395937" y="4493132"/>
            <a:ext cx="38164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aveste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395937" y="5157192"/>
            <a:ext cx="38164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ebbero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21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7584" y="188640"/>
            <a:ext cx="741682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passato remoto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699792" y="692696"/>
            <a:ext cx="3240360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Verbi regolari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1340768"/>
            <a:ext cx="16561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are (1^)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491880" y="1349553"/>
            <a:ext cx="16561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ere (2^)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732240" y="1349553"/>
            <a:ext cx="16561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ire (3^)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11560" y="2564904"/>
            <a:ext cx="16561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Io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lod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3237711"/>
            <a:ext cx="16561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Tu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lod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asti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11560" y="3933056"/>
            <a:ext cx="16561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Egli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lod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1560" y="4509120"/>
            <a:ext cx="16561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lod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ammo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11560" y="5157192"/>
            <a:ext cx="16561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Voi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lod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aste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13411" y="5795882"/>
            <a:ext cx="165618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Essi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lod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arono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491880" y="2564904"/>
            <a:ext cx="18002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 (-etti)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495255" y="3237711"/>
            <a:ext cx="16561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495254" y="3861048"/>
            <a:ext cx="1940842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 (-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ette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498594" y="4490229"/>
            <a:ext cx="16561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emmo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491880" y="5157192"/>
            <a:ext cx="165618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490174" y="5765106"/>
            <a:ext cx="288202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erono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ettero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732240" y="2564904"/>
            <a:ext cx="16561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part-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732240" y="3264624"/>
            <a:ext cx="16561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part-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6732240" y="3902515"/>
            <a:ext cx="16561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part-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ì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6732240" y="4546958"/>
            <a:ext cx="16561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part-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732240" y="5184105"/>
            <a:ext cx="16561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part-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732240" y="5785904"/>
            <a:ext cx="165618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part-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irono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07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47664" y="260648"/>
            <a:ext cx="568863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Verbo ausiliare 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essere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692696"/>
            <a:ext cx="432048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futuro semplice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860032" y="692696"/>
            <a:ext cx="410445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futuro anteriore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412776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sarò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95536" y="2204864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sarai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5536" y="2883950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sarà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75066" y="3679340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saremo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09110" y="4437112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sarete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61564" y="5229200"/>
            <a:ext cx="324036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mtClean="0">
                <a:latin typeface="Times New Roman" pitchFamily="18" charset="0"/>
                <a:cs typeface="Times New Roman" pitchFamily="18" charset="0"/>
              </a:rPr>
              <a:t>Essi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saranno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771692" y="1436422"/>
            <a:ext cx="410445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sarò stato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(stata)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89694" y="2198222"/>
            <a:ext cx="410445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u sarai stato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(stata</a:t>
            </a:r>
            <a:r>
              <a:rPr lang="it-IT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790238" y="2884150"/>
            <a:ext cx="410445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(lei)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sarà stato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(stata</a:t>
            </a:r>
            <a:r>
              <a:rPr lang="it-IT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781854" y="3691263"/>
            <a:ext cx="410445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saremo stati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(state)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781854" y="4446857"/>
            <a:ext cx="410445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sarete stati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(state)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739826" y="5229200"/>
            <a:ext cx="410445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(esse)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saranno stati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(state)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8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47664" y="260648"/>
            <a:ext cx="590465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Verbo ausiliare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avere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764704"/>
            <a:ext cx="403244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futuro semplice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03920" y="1829201"/>
            <a:ext cx="295232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avrò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03920" y="2564904"/>
            <a:ext cx="295232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avrai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03920" y="3212976"/>
            <a:ext cx="295232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avrà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03920" y="3933056"/>
            <a:ext cx="295232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avremo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03920" y="4653136"/>
            <a:ext cx="295232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avrete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03920" y="5373216"/>
            <a:ext cx="295232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avranno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427984" y="764704"/>
            <a:ext cx="424847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tempo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futuro anteriore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850487" y="1879909"/>
            <a:ext cx="33861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avrò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avuto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859161" y="2564904"/>
            <a:ext cx="33861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avrai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avuto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833864" y="3254915"/>
            <a:ext cx="33843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avrà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avuto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833864" y="3933056"/>
            <a:ext cx="33843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avremo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avuto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858399" y="4653136"/>
            <a:ext cx="33843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avrete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avuto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833864" y="5373216"/>
            <a:ext cx="33843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avranno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avuto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5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260648"/>
            <a:ext cx="669674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 –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uturo semplice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908720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1^   -are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19872" y="953072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^   -ere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25308" y="908720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^   -ire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772816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parl-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erò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7544" y="2492896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parl-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erai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3156594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parl-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erà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86199" y="3856605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parl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eremo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86199" y="4509120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parl-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erete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5177535"/>
            <a:ext cx="20882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parl-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eranno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404955" y="1772816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scriv-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erò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441830" y="2513167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scriv-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erai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441866" y="3156594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scriv-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erà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456202" y="3856605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scriv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eremo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463171" y="4478651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scriv-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erete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475149" y="5177535"/>
            <a:ext cx="20882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ssi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scriv-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eranno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6363634" y="1781999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io part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irò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363634" y="2513167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part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irai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372200" y="3156594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part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irà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6363634" y="3856605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part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iremo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6363634" y="4478651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oi part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irete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353508" y="5157682"/>
            <a:ext cx="208823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ssi part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iranno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9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23628" y="332656"/>
            <a:ext cx="669674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L’aggettivo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e 4"/>
          <p:cNvSpPr/>
          <p:nvPr/>
        </p:nvSpPr>
        <p:spPr>
          <a:xfrm>
            <a:off x="1187624" y="980728"/>
            <a:ext cx="6768752" cy="208823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243463" y="1340768"/>
            <a:ext cx="475252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qualificativi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243463" y="2030707"/>
            <a:ext cx="475252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Servono ad attribuire delle qualità ai nomi che accompagnano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e 7"/>
          <p:cNvSpPr/>
          <p:nvPr/>
        </p:nvSpPr>
        <p:spPr>
          <a:xfrm>
            <a:off x="1331640" y="3356992"/>
            <a:ext cx="6624736" cy="23762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627784" y="3717032"/>
            <a:ext cx="424847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determinativi o indicativi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14282" y="4293096"/>
            <a:ext cx="4248472" cy="936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Esprimono una indicazione di possesso (</a:t>
            </a:r>
            <a:r>
              <a:rPr lang="it-IT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mio..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di quantità (</a:t>
            </a:r>
            <a:r>
              <a:rPr lang="it-IT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poche..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di posizione nello spazio o nel tempo (</a:t>
            </a:r>
            <a:r>
              <a:rPr lang="it-IT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questo…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 una domanda (</a:t>
            </a:r>
            <a:r>
              <a:rPr lang="it-IT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quale …?</a:t>
            </a:r>
            <a:r>
              <a:rPr lang="it-IT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it-IT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94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1680" y="620688"/>
            <a:ext cx="5904656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verbi della lingua italiana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07976" y="17091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60376" y="18615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060376" y="2420888"/>
            <a:ext cx="1999456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olo 9"/>
          <p:cNvSpPr>
            <a:spLocks noGrp="1"/>
          </p:cNvSpPr>
          <p:nvPr>
            <p:ph type="ctrTitle"/>
          </p:nvPr>
        </p:nvSpPr>
        <p:spPr>
          <a:xfrm>
            <a:off x="1007604" y="1525434"/>
            <a:ext cx="2088232" cy="432048"/>
          </a:xfrm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it-IT" sz="1800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it-IT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endParaRPr lang="it-IT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652664" y="1556792"/>
            <a:ext cx="3151584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1^ Coniugazione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687797" y="2415608"/>
            <a:ext cx="3151584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^ Coniugazione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043608" y="3272880"/>
            <a:ext cx="1999456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Avvert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687797" y="3272880"/>
            <a:ext cx="3151584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3^ Coniugazione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060376" y="4293096"/>
            <a:ext cx="1143744" cy="92333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Tem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Avvert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reccia a destra 17"/>
          <p:cNvSpPr/>
          <p:nvPr/>
        </p:nvSpPr>
        <p:spPr>
          <a:xfrm>
            <a:off x="2356520" y="4581128"/>
            <a:ext cx="11437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3786590" y="4541151"/>
            <a:ext cx="3059469" cy="36933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Radice  o Tema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060376" y="5445224"/>
            <a:ext cx="1296144" cy="923330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-are</a:t>
            </a:r>
          </a:p>
          <a:p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-ere</a:t>
            </a:r>
          </a:p>
          <a:p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-ire</a:t>
            </a:r>
            <a:endParaRPr lang="it-IT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reccia a destra 2"/>
          <p:cNvSpPr/>
          <p:nvPr/>
        </p:nvSpPr>
        <p:spPr>
          <a:xfrm>
            <a:off x="2555776" y="5805265"/>
            <a:ext cx="944488" cy="21602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848399" y="5722223"/>
            <a:ext cx="3017658" cy="36933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desinenze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41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" grpId="0" animBg="1"/>
      <p:bldP spid="3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404664"/>
            <a:ext cx="849694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(maschile/femminile) e il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(singolare/plurale) degli aggettivi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3568" y="1052736"/>
            <a:ext cx="756084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base al modo in cui formano il femminile e il plurale gli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aggettivi qualificativi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si possono suddividere in quattro gruppi: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51665" y="2060848"/>
            <a:ext cx="756084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della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 classe</a:t>
            </a:r>
          </a:p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della prima classe terminano al maschile singolare in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; variano sia nel genere che nel numero presentando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quattro desinenze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diverse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49227"/>
              </p:ext>
            </p:extLst>
          </p:nvPr>
        </p:nvGraphicFramePr>
        <p:xfrm>
          <a:off x="1259632" y="371703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singolare</a:t>
                      </a:r>
                      <a:endParaRPr lang="it-IT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plurale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sicur</a:t>
                      </a:r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sicur</a:t>
                      </a:r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sicur</a:t>
                      </a:r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sicur</a:t>
                      </a:r>
                      <a:r>
                        <a:rPr lang="it-IT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17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260648"/>
            <a:ext cx="655272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della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seconda classe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36222" y="2204864"/>
            <a:ext cx="6552728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della seconda classe terminano al singolare in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; hanno solo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desinenze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una per il singolare e una per il plurale, senza distinzione tra maschile e femminile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9018"/>
              </p:ext>
            </p:extLst>
          </p:nvPr>
        </p:nvGraphicFramePr>
        <p:xfrm>
          <a:off x="1464586" y="4581128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singolare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plurale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01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maschile/femminile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capac</a:t>
                      </a:r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capac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66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47664" y="476672"/>
            <a:ext cx="597666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della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terza classe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terminano al singolare in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; hanno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 desinenza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per il singolare e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due desinenze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per il plurale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468355"/>
              </p:ext>
            </p:extLst>
          </p:nvPr>
        </p:nvGraphicFramePr>
        <p:xfrm>
          <a:off x="1552745" y="198884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singolare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plurale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ottimist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ottimist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ottimist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ottimist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475656" y="3717032"/>
            <a:ext cx="626469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Alla terza classe appartengono gli aggettivi che terminano in</a:t>
            </a:r>
          </a:p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 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asta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 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cida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 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,  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47664" y="5013176"/>
            <a:ext cx="604867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Esempi: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pessimista, ottimista, iconoclasta, entusiasta, moschicida, omicida, epirota, idiota, ipocrita, vietnamita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4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43608" y="332656"/>
            <a:ext cx="7128792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Alla quarta classe appartengono, infine, gli aggettivi che hanno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 sola forma (invariabili)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per entrambi i generi e i numeri. A questo gruppo appartengono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43608" y="1628800"/>
            <a:ext cx="7128792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che terminano in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pari, dispari, impari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che indicano colori derivati da nomi: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rosa, ciclamino, viola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usati in coppia con un nome o un altro aggettivo per indicare sfumature di colore: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giallo limone, grigio ferro, rosa pallido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di origine straniera: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blu, snob, chic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Alcuni aggettivi formati dal prefisso 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  più un nome: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antifurto, antinebbia, anticamera, 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antipasta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 typeface="Arial" pitchFamily="34" charset="0"/>
              <a:buChar char="•"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99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7584" y="260648"/>
            <a:ext cx="748883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diversi gradi dell’aggettivo: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positivo, comparativo, superlativo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980728"/>
            <a:ext cx="151216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1. Positivo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2195736" y="1165394"/>
            <a:ext cx="100811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275856" y="980728"/>
            <a:ext cx="504056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platani di quel viale sono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belli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7544" y="2708920"/>
            <a:ext cx="172819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2. Comparativo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Connettore 2 10"/>
          <p:cNvCxnSpPr>
            <a:stCxn id="9" idx="3"/>
          </p:cNvCxnSpPr>
          <p:nvPr/>
        </p:nvCxnSpPr>
        <p:spPr>
          <a:xfrm flipV="1">
            <a:off x="2195736" y="2132856"/>
            <a:ext cx="864096" cy="7607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9" idx="3"/>
          </p:cNvCxnSpPr>
          <p:nvPr/>
        </p:nvCxnSpPr>
        <p:spPr>
          <a:xfrm>
            <a:off x="2195736" y="2893586"/>
            <a:ext cx="86409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</p:cNvCxnSpPr>
          <p:nvPr/>
        </p:nvCxnSpPr>
        <p:spPr>
          <a:xfrm>
            <a:off x="2195736" y="2893586"/>
            <a:ext cx="864096" cy="67943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275856" y="1916832"/>
            <a:ext cx="504056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 platani di quel viale sono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più belli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dei tigli del giardino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275856" y="2708920"/>
            <a:ext cx="5040560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 platani di quel viale sono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meno belli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dei tigli del giardino 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275856" y="3429000"/>
            <a:ext cx="504056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 platani di quel viale sono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tanto belli quanto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i tigli del giardino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07604" y="4958870"/>
            <a:ext cx="18002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3. Superlativo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275856" y="4365104"/>
            <a:ext cx="5472608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 platani di quel viale sono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più belli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di tutti quelli che ho visto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Connettore 2 23"/>
          <p:cNvCxnSpPr>
            <a:stCxn id="19" idx="3"/>
          </p:cNvCxnSpPr>
          <p:nvPr/>
        </p:nvCxnSpPr>
        <p:spPr>
          <a:xfrm>
            <a:off x="2407804" y="5143536"/>
            <a:ext cx="72236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9" idx="3"/>
          </p:cNvCxnSpPr>
          <p:nvPr/>
        </p:nvCxnSpPr>
        <p:spPr>
          <a:xfrm flipV="1">
            <a:off x="2407804" y="4703658"/>
            <a:ext cx="722366" cy="4398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3275856" y="4923597"/>
            <a:ext cx="5616624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 platani di quel viale sono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meno belli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 di tutti quelli che ho visto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Connettore 2 30"/>
          <p:cNvCxnSpPr>
            <a:stCxn id="19" idx="3"/>
          </p:cNvCxnSpPr>
          <p:nvPr/>
        </p:nvCxnSpPr>
        <p:spPr>
          <a:xfrm>
            <a:off x="2407804" y="5143536"/>
            <a:ext cx="652028" cy="51771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3275856" y="5568307"/>
            <a:ext cx="4608512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I platani di quel viale sono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bellissimi</a:t>
            </a:r>
            <a:endParaRPr lang="it-IT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4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9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47664" y="620688"/>
            <a:ext cx="5976664" cy="369332"/>
          </a:xfrm>
          <a:prstGeom prst="rect">
            <a:avLst/>
          </a:prstGeom>
          <a:solidFill>
            <a:schemeClr val="bg2"/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superlativo di maggioranza o di minoranza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355976" y="1124744"/>
            <a:ext cx="360040" cy="576064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1547664" y="1844824"/>
            <a:ext cx="6120680" cy="1152128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 ottiene premettendo l’articolo determinativo al comparativo di maggioranza o di minoranza (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più belli / i meno belli</a:t>
            </a:r>
            <a:r>
              <a:rPr lang="it-IT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11660" y="4293096"/>
            <a:ext cx="604867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superlativo assoluto si forma togliendo all’aggettivo di grado positivo la desinenza e aggiungendo il suffisso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issimo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issima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issimi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issime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547664" y="5589240"/>
            <a:ext cx="597666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Alt-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alt-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veloc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veloc-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lung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lungh-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brav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brav-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755576" y="3573016"/>
            <a:ext cx="756084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05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476672"/>
            <a:ext cx="727280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superlativo assoluto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esprime una qualità posseduta al massimo grado dal nome cui si riferisce, senza alcun paragone con altri elementi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563888" y="1268760"/>
            <a:ext cx="3096344" cy="3600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 può formare in vari modi:</a:t>
            </a:r>
            <a:endParaRPr lang="it-IT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755576" y="1916832"/>
            <a:ext cx="1008112" cy="21602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759678" y="2721532"/>
            <a:ext cx="1008112" cy="21602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755576" y="3788169"/>
            <a:ext cx="1008112" cy="21602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792019" y="4796281"/>
            <a:ext cx="1008112" cy="21602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051720" y="1772816"/>
            <a:ext cx="64087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Aggiungendo all’aggettivo di grado positivo il suffisso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issimo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051720" y="2492896"/>
            <a:ext cx="640871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Rinforzando l’aggettivo di grado positivo con avverbi come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molto, assai, oltremodo, immensamente, estremamente …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051720" y="3573016"/>
            <a:ext cx="640871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Premettendo all’aggettivo di grado positivo i prefissi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arci-, 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-, super-, 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iper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-, sovra- ….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051720" y="4581128"/>
            <a:ext cx="640871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Ripetendo l’aggettivo di grado positivo, oppure rinforzandolo con un altro aggettivo: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nuovo 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nuovo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calmo 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calmo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nuovo fiammante ..</a:t>
            </a:r>
            <a:endParaRPr lang="it-IT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2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71600" y="332656"/>
            <a:ext cx="727280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Comparativi e superlativi particolari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62190"/>
              </p:ext>
            </p:extLst>
          </p:nvPr>
        </p:nvGraphicFramePr>
        <p:xfrm>
          <a:off x="467544" y="1268760"/>
          <a:ext cx="828092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448272"/>
                <a:gridCol w="2592288"/>
                <a:gridCol w="2232248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Grado positivo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Comparativo di maggioranza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Superlativo relativo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Superlativo</a:t>
                      </a: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assoluto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buono</a:t>
                      </a:r>
                      <a:endParaRPr lang="it-IT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più buono/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migliore</a:t>
                      </a:r>
                      <a:endParaRPr lang="it-IT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il più buono/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migliore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buonissimo/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ottimo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cattivo</a:t>
                      </a:r>
                      <a:endParaRPr lang="it-IT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più cattivo/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peggiore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il più cattivo/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peggiore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cattivissimo/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pessimo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grande</a:t>
                      </a:r>
                      <a:endParaRPr lang="it-IT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più grande/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maggiore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il più grande/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maggiore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grandissimo/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massimo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it-IT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piccolo</a:t>
                      </a:r>
                      <a:endParaRPr lang="it-IT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più piccolo/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minore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il più piccolo/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minore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piccolissimo/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minimo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1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123728" y="477417"/>
            <a:ext cx="482453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determinativi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6965" y="2204864"/>
            <a:ext cx="2988332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possessivi</a:t>
            </a: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dimostrativi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indefiniti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esclamativi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interrogativi 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numerali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67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05390" y="476672"/>
            <a:ext cx="633670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Aggettivi possessivi</a:t>
            </a:r>
            <a:endParaRPr lang="it-IT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865023"/>
              </p:ext>
            </p:extLst>
          </p:nvPr>
        </p:nvGraphicFramePr>
        <p:xfrm>
          <a:off x="541294" y="2276872"/>
          <a:ext cx="8064895" cy="398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450"/>
                <a:gridCol w="1499508"/>
                <a:gridCol w="1612979"/>
                <a:gridCol w="1612979"/>
                <a:gridCol w="1612979"/>
              </a:tblGrid>
              <a:tr h="576064">
                <a:tc>
                  <a:txBody>
                    <a:bodyPr/>
                    <a:lstStyle/>
                    <a:p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2858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1^ singolare (io)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mia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miei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858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2^ singolare (tu)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tua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tuoi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858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3^ singolare (egli, essa)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sua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suoi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858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1^</a:t>
                      </a:r>
                      <a:r>
                        <a:rPr lang="it-IT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plurale (noi)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nostro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nostra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nostri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nostre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858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2^ plurale (voi)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vostro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vostra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vostri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vostre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858">
                <a:tc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3^ plurale (</a:t>
                      </a:r>
                      <a:r>
                        <a:rPr lang="it-IT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essi,esse</a:t>
                      </a:r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loro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loro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loro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loro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95638"/>
              </p:ext>
            </p:extLst>
          </p:nvPr>
        </p:nvGraphicFramePr>
        <p:xfrm>
          <a:off x="539552" y="1852246"/>
          <a:ext cx="8041740" cy="365760"/>
        </p:xfrm>
        <a:graphic>
          <a:graphicData uri="http://schemas.openxmlformats.org/drawingml/2006/table">
            <a:tbl>
              <a:tblPr/>
              <a:tblGrid>
                <a:gridCol w="1728192"/>
                <a:gridCol w="3096344"/>
                <a:gridCol w="3217204"/>
              </a:tblGrid>
              <a:tr h="339969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persona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singolare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plurale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1043608" y="980728"/>
            <a:ext cx="691276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aggettivi possessivi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indicano la persona a cui appartiene una cosa, un animale o una persona.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4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99792" y="548680"/>
            <a:ext cx="4824536" cy="504056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 modi dei verbi in italiano</a:t>
            </a: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83568" y="1484784"/>
            <a:ext cx="2736304" cy="36933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Modi finiti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35968" y="25012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47" y="231661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140768" y="28060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83568" y="231661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80447" y="246901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77289" y="2462064"/>
            <a:ext cx="2736304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Indicativo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77289" y="3431958"/>
            <a:ext cx="2736304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Congiuntivo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87052" y="4293096"/>
            <a:ext cx="2736304" cy="36933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Condizionale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83568" y="5301208"/>
            <a:ext cx="2736304" cy="36933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Imperativo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ccia in giù 15"/>
          <p:cNvSpPr/>
          <p:nvPr/>
        </p:nvSpPr>
        <p:spPr>
          <a:xfrm>
            <a:off x="1940568" y="1988840"/>
            <a:ext cx="45719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>
            <a:off x="3572272" y="2653680"/>
            <a:ext cx="783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4577771" y="2429290"/>
            <a:ext cx="2808312" cy="36933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L’azione è certa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3572272" y="3567712"/>
            <a:ext cx="7837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destra 20"/>
          <p:cNvSpPr/>
          <p:nvPr/>
        </p:nvSpPr>
        <p:spPr>
          <a:xfrm>
            <a:off x="3573996" y="4437946"/>
            <a:ext cx="783704" cy="461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/>
          <p:cNvSpPr/>
          <p:nvPr/>
        </p:nvSpPr>
        <p:spPr>
          <a:xfrm>
            <a:off x="3572272" y="5453608"/>
            <a:ext cx="783704" cy="645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4597805" y="3244546"/>
            <a:ext cx="2808312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L’azione è probabile (forse si, forse no)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577771" y="4135777"/>
            <a:ext cx="2808312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L’azione c’è se c’è qualcosa di altro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577771" y="5268942"/>
            <a:ext cx="2808312" cy="36933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Esprime comando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0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23" grpId="0" animBg="1"/>
      <p:bldP spid="24" grpId="0" animBg="1"/>
      <p:bldP spid="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51720" y="620688"/>
            <a:ext cx="468052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 considerano aggettivi possessivi anche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proprio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(variabile) e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altrui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(invariabile)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611560" y="1916832"/>
            <a:ext cx="7560840" cy="23042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Proprio 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esprime l’idea del possesso in modo particolarmente forte:</a:t>
            </a:r>
          </a:p>
          <a:p>
            <a:r>
              <a:rPr lang="it-IT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è giusto inseguire solo il  proprio  interesse.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Proprio 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 riferisce sempre al soggetto della frase:</a:t>
            </a:r>
          </a:p>
          <a:p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it-IT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gni studente avrà cura del proprio libro.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Proprio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è obbligatorio nelle frasi impersonali (quelle, cioè, in cui il verbo è usato solo alla terza persona singolare):</a:t>
            </a:r>
          </a:p>
          <a:p>
            <a:r>
              <a:rPr lang="it-IT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E’ importante studiare bene la propria lingua. </a:t>
            </a:r>
            <a:endParaRPr lang="it-IT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4725144"/>
            <a:ext cx="727280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Altrui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si usa solo in riferimento a persone :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il valore altrui, i successi altrui, le altrui proprietà …</a:t>
            </a:r>
          </a:p>
          <a:p>
            <a:pPr marL="285750" indent="-285750">
              <a:buFontTx/>
              <a:buChar char="-"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Altrui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significa «di un altro», «di un’altra», «di altri», «degli altri»</a:t>
            </a:r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3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47664" y="332656"/>
            <a:ext cx="576064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dimostrativi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980728"/>
            <a:ext cx="576064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aggettivi dimostrativi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indicano la posizione di qualcuno o di qualcosa nello spazio o nel tempo rispetto a chi parla o a chi ascolta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600215"/>
              </p:ext>
            </p:extLst>
          </p:nvPr>
        </p:nvGraphicFramePr>
        <p:xfrm>
          <a:off x="1547664" y="2636912"/>
          <a:ext cx="5760640" cy="3174072"/>
        </p:xfrm>
        <a:graphic>
          <a:graphicData uri="http://schemas.openxmlformats.org/drawingml/2006/table">
            <a:tbl>
              <a:tblPr/>
              <a:tblGrid>
                <a:gridCol w="1277815"/>
                <a:gridCol w="1488831"/>
                <a:gridCol w="1565031"/>
                <a:gridCol w="1428963"/>
              </a:tblGrid>
              <a:tr h="433754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singolare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plurale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064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2369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questo, quest’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questa, quest’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questi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queste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62708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codesto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codesta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codesti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codeste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9112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quello, quell’,quel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quella, quell’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quegli, quei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quelle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7280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87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476672"/>
            <a:ext cx="6408712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riferimento allo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spazio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 qualcuno o qualcosa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vicino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 chi parla (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Questo quaderno contiene tutti i miei segreti).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Quello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 qualcuno o qualcosa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lontano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da chi parla e da chi ascolta (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Guarda quell’albero in fiore!)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Codesto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indica qualcuno o qualcosa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vicino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 chi ascolta (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Mi presti codesta penna?)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59632" y="3140968"/>
            <a:ext cx="6408712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 riferimento al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tempo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 che il tempo cui ci si riferisce è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vicino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Questa notte la pioggia è stata incessante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Quello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 che il tempo cui ci si riferisce è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lontano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uella battaglia  segnò la sconfitta dei Romani).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0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31640" y="404664"/>
            <a:ext cx="64087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indefiniti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31640" y="1052736"/>
            <a:ext cx="640871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indefiniti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indicano in modo generico e impreciso la quantità o la qualità del nome che accompagnano (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All’orizzonte sono comparse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alcune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navi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it-IT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747645"/>
              </p:ext>
            </p:extLst>
          </p:nvPr>
        </p:nvGraphicFramePr>
        <p:xfrm>
          <a:off x="539553" y="2204864"/>
          <a:ext cx="799288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28"/>
                <a:gridCol w="2761179"/>
                <a:gridCol w="33424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Indicano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Singolare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Plurale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41073"/>
              </p:ext>
            </p:extLst>
          </p:nvPr>
        </p:nvGraphicFramePr>
        <p:xfrm>
          <a:off x="539553" y="3140968"/>
          <a:ext cx="7992885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7"/>
                <a:gridCol w="1368152"/>
                <a:gridCol w="1440160"/>
                <a:gridCol w="1584176"/>
                <a:gridCol w="1728190"/>
              </a:tblGrid>
              <a:tr h="1887106"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Un’unità indefinita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ciascun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nessun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ogni</a:t>
                      </a: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qualunque</a:t>
                      </a: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qualsiasi</a:t>
                      </a:r>
                    </a:p>
                    <a:p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93214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una pluralità indefinita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alcun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qualche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alcun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qualche</a:t>
                      </a:r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alcun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  <a:p>
                      <a:endParaRPr lang="it-IT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it-IT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alcun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48877"/>
              </p:ext>
            </p:extLst>
          </p:nvPr>
        </p:nvGraphicFramePr>
        <p:xfrm>
          <a:off x="2411760" y="2636912"/>
          <a:ext cx="61206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400727"/>
                <a:gridCol w="1603035"/>
                <a:gridCol w="17487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49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22778"/>
              </p:ext>
            </p:extLst>
          </p:nvPr>
        </p:nvGraphicFramePr>
        <p:xfrm>
          <a:off x="611560" y="620688"/>
          <a:ext cx="813690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2952328"/>
                <a:gridCol w="33123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Indicano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singolare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plurale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1366"/>
              </p:ext>
            </p:extLst>
          </p:nvPr>
        </p:nvGraphicFramePr>
        <p:xfrm>
          <a:off x="611560" y="980728"/>
          <a:ext cx="813690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382554"/>
                <a:gridCol w="1569774"/>
                <a:gridCol w="1684988"/>
                <a:gridCol w="1627381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maschile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femminile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22257"/>
              </p:ext>
            </p:extLst>
          </p:nvPr>
        </p:nvGraphicFramePr>
        <p:xfrm>
          <a:off x="611560" y="1397000"/>
          <a:ext cx="8136905" cy="445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382554"/>
                <a:gridCol w="1627381"/>
                <a:gridCol w="1627381"/>
                <a:gridCol w="1627381"/>
              </a:tblGrid>
              <a:tr h="216812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una unità indefinita (al singolare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una pluralità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indefinita (al plurale)</a:t>
                      </a:r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cert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cert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cert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cert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talun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68128"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una quantità indefinita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alquant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altrettant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divers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molt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poc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tropp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alquant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altrettant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divers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molt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poc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tropp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alquant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altrettant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divers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molt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poch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tropp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alquant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altrettant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altr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divers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molt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poch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tropp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tant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64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332656"/>
            <a:ext cx="633670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interrogativi ed esclamativi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1259632" y="1340768"/>
            <a:ext cx="6336704" cy="3528392"/>
          </a:xfrm>
          <a:prstGeom prst="roundRect">
            <a:avLst/>
          </a:prstGeom>
          <a:solidFill>
            <a:schemeClr val="bg2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che, quale, quanto 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sono: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Interrogativi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quando introducono domande dirette o indirette sulla qualità, la quantità o l’identità del nome cui si riferiscono (</a:t>
            </a:r>
            <a:r>
              <a:rPr lang="it-IT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t-IT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it-IT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tempo fa?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Esclamativi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quando introducono un’esclamazione (</a:t>
            </a:r>
            <a:r>
              <a:rPr lang="it-IT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panorama!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6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1680" y="260648"/>
            <a:ext cx="547260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numerali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87624" y="980728"/>
            <a:ext cx="648072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numerali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possono distinguere in tre gruppi principali: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Numerali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cardinali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 typeface="Wingdings" pitchFamily="2" charset="2"/>
              <a:buChar char="Ø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Numerali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ordinali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Font typeface="Wingdings" pitchFamily="2" charset="2"/>
              <a:buChar char="Ø"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Numerali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moltiplicativi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87624" y="2924944"/>
            <a:ext cx="648072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numerali cardinali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indicano con precisione assoluta una quantità numerica (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Ho comperato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chili di mele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it-IT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03648" y="332656"/>
            <a:ext cx="60486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Gli aggettivi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numerali ordinali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indicano l’ordine di successione di qualcosa o di qualcuno in una serie numerica.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268760"/>
            <a:ext cx="712879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Aggettivi numerali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325406"/>
              </p:ext>
            </p:extLst>
          </p:nvPr>
        </p:nvGraphicFramePr>
        <p:xfrm>
          <a:off x="899594" y="1702105"/>
          <a:ext cx="7128790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6"/>
                <a:gridCol w="1296144"/>
                <a:gridCol w="1152128"/>
                <a:gridCol w="1800200"/>
                <a:gridCol w="1728192"/>
              </a:tblGrid>
              <a:tr h="11508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Cifre arabe cardinali</a:t>
                      </a:r>
                    </a:p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Cifre arabe ordinali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Numeri romani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Cardinali in lettere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Ordinali in lettere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secondo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terzo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quattro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quarto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cinque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quinto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sesto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sette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settimo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ottavo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nove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nono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00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6484"/>
              </p:ext>
            </p:extLst>
          </p:nvPr>
        </p:nvGraphicFramePr>
        <p:xfrm>
          <a:off x="539552" y="188640"/>
          <a:ext cx="8280919" cy="65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851"/>
                <a:gridCol w="1342852"/>
                <a:gridCol w="1492058"/>
                <a:gridCol w="1366855"/>
                <a:gridCol w="27363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Cifre arabe cardinali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Cifre arabe ordinali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Numeri romani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Cardinali in lettere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Ordinali in lettere</a:t>
                      </a:r>
                    </a:p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dieci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decimo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undici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undicesimo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…..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diciannove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diciannovesimo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venti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…...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XXX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trenta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trentesimo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…..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XL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quaranta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quarantesimo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…..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cinquanta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cinquantesimo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sessanta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sessantesimo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LXX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settanta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settantesimo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LXXX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ottanta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ottantesimo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XC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novanta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novantesimo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100°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centesimo</a:t>
                      </a:r>
                      <a:endParaRPr lang="it-IT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97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aolo\AppData\Local\Microsoft\Windows\INetCache\IE\AT17U3XT\infanzi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5005199" cy="3718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411760" y="363970"/>
            <a:ext cx="4896544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800" dirty="0" smtClean="0"/>
              <a:t>Viva le vacanze !!! 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231412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38864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404664"/>
            <a:ext cx="6120680" cy="36933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tempi del modo indicativo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323528" y="119675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326323" y="2205790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285056" y="3354470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323528" y="4437112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11247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484040" y="12771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187624" y="104781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340024" y="120021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187624" y="108409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187624" y="198047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331640" y="1092478"/>
            <a:ext cx="1781581" cy="369332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Presente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353598" y="2093132"/>
            <a:ext cx="1781581" cy="369332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Imperfetto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401289" y="4174722"/>
            <a:ext cx="178158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Futuro anteriore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349588" y="3190274"/>
            <a:ext cx="2238636" cy="36933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Trapassato remoto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4364504" y="2020888"/>
            <a:ext cx="2223720" cy="369332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Trapassato prossimo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4374595" y="1060539"/>
            <a:ext cx="1781581" cy="369332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Passato prossimo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331640" y="4252446"/>
            <a:ext cx="1781581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Futuro semplice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1322076" y="3165920"/>
            <a:ext cx="1781581" cy="36933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Passato remoto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51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1680" y="548680"/>
            <a:ext cx="5544616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 modi dei verbi in italiano – Modi infiniti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1043608" y="1556792"/>
            <a:ext cx="144016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>
            <a:off x="7812360" y="1530932"/>
            <a:ext cx="144016" cy="13681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4283968" y="1556792"/>
            <a:ext cx="144016" cy="136815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547936" y="37254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51520" y="354075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47936" y="37254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47936" y="372118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03920" y="369315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56320" y="391008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51520" y="3323818"/>
            <a:ext cx="1872208" cy="369332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Infinito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347864" y="3323818"/>
            <a:ext cx="1872208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Participio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6804248" y="3271390"/>
            <a:ext cx="2160240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Gerundio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Connettore 2 2"/>
          <p:cNvCxnSpPr/>
          <p:nvPr/>
        </p:nvCxnSpPr>
        <p:spPr>
          <a:xfrm flipH="1">
            <a:off x="547936" y="3877816"/>
            <a:ext cx="567680" cy="703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1187624" y="3910082"/>
            <a:ext cx="504056" cy="599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3563888" y="3910082"/>
            <a:ext cx="576064" cy="599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4283968" y="3910082"/>
            <a:ext cx="432048" cy="599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>
            <a:off x="7092280" y="3725416"/>
            <a:ext cx="576064" cy="711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7812360" y="3725416"/>
            <a:ext cx="432048" cy="711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107504" y="4725144"/>
            <a:ext cx="72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259904" y="4877544"/>
            <a:ext cx="72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85800" y="4660612"/>
            <a:ext cx="1001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Presente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261519" y="4658453"/>
            <a:ext cx="1287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Passato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2880756" y="465335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Presente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302369" y="463947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Passato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516216" y="463947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Presente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7857292" y="464237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Passato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27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6" grpId="0" animBg="1"/>
      <p:bldP spid="19" grpId="0" animBg="1"/>
      <p:bldP spid="20" grpId="0" animBg="1"/>
      <p:bldP spid="30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043608" y="404664"/>
            <a:ext cx="62646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Verbi ausiliari - AVERE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627784" y="940078"/>
            <a:ext cx="273630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55576" y="1484784"/>
            <a:ext cx="2736304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Presente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55576" y="2204864"/>
            <a:ext cx="2736304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ho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5576" y="2780928"/>
            <a:ext cx="2736304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hai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45305" y="3284984"/>
            <a:ext cx="2736304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ha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33437" y="3820398"/>
            <a:ext cx="2736304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abbiamo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55576" y="4358698"/>
            <a:ext cx="2736304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avete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58770" y="4911551"/>
            <a:ext cx="2736304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hanno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528810" y="2780928"/>
            <a:ext cx="27363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hai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28810" y="2204864"/>
            <a:ext cx="27363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ho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518902" y="4911551"/>
            <a:ext cx="27363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hanno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528810" y="4358698"/>
            <a:ext cx="27363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avete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518902" y="3820398"/>
            <a:ext cx="273630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abbiamo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528810" y="3292769"/>
            <a:ext cx="273630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ha avuto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528810" y="1492460"/>
            <a:ext cx="273630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Passato prossimo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4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547664" y="332656"/>
            <a:ext cx="633670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Verbi ausiliari - ESSERE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483768" y="908720"/>
            <a:ext cx="446449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Modo indicativo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83568" y="1556792"/>
            <a:ext cx="25922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Presente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53662" y="2796407"/>
            <a:ext cx="25922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sei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50541" y="2171818"/>
            <a:ext cx="25922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sono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69379" y="4005064"/>
            <a:ext cx="25922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siamo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42666" y="3429000"/>
            <a:ext cx="25922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è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57473" y="5232321"/>
            <a:ext cx="25922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sono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886094" y="5232321"/>
            <a:ext cx="25922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Essi sono stati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879452" y="4576883"/>
            <a:ext cx="25922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siete stati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875239" y="4005064"/>
            <a:ext cx="25922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Noi siamo stati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875239" y="3429000"/>
            <a:ext cx="25922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Egli è stato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875239" y="2754089"/>
            <a:ext cx="25922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Tu sei stato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875239" y="2171692"/>
            <a:ext cx="25922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Io sono stato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879452" y="1556792"/>
            <a:ext cx="25922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Passato prossimo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53662" y="4581128"/>
            <a:ext cx="25922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Voi siete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0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043608" y="1772816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1740550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30" y="1711140"/>
            <a:ext cx="3346450" cy="40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30" y="1863540"/>
            <a:ext cx="3346450" cy="40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330" y="2015940"/>
            <a:ext cx="3346450" cy="40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16637"/>
            <a:ext cx="3341687" cy="398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730" y="2168340"/>
            <a:ext cx="3346450" cy="40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arentesi graffa aperta 12"/>
          <p:cNvSpPr/>
          <p:nvPr/>
        </p:nvSpPr>
        <p:spPr>
          <a:xfrm>
            <a:off x="395536" y="908720"/>
            <a:ext cx="360040" cy="288032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3275856" y="116632"/>
            <a:ext cx="3384377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685780" y="1092478"/>
            <a:ext cx="3169986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Articolo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695635" y="1635350"/>
            <a:ext cx="3168351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685780" y="2156446"/>
            <a:ext cx="3168351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687415" y="2708920"/>
            <a:ext cx="3168352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695635" y="3219654"/>
            <a:ext cx="3168352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695635" y="163535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Nome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685780" y="2156446"/>
            <a:ext cx="317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Aggettivo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695635" y="2708920"/>
            <a:ext cx="315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Pronome</a:t>
            </a:r>
            <a:endParaRPr lang="it-IT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685780" y="3219654"/>
            <a:ext cx="316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Verbo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3275856" y="147990"/>
            <a:ext cx="3384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La lingua italiana</a:t>
            </a:r>
            <a:endParaRPr lang="it-IT" i="1" dirty="0"/>
          </a:p>
        </p:txBody>
      </p:sp>
      <p:sp>
        <p:nvSpPr>
          <p:cNvPr id="30" name="Parentesi graffa chiusa 29"/>
          <p:cNvSpPr/>
          <p:nvPr/>
        </p:nvSpPr>
        <p:spPr>
          <a:xfrm>
            <a:off x="3863987" y="980728"/>
            <a:ext cx="266503" cy="28083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a destra 30"/>
          <p:cNvSpPr/>
          <p:nvPr/>
        </p:nvSpPr>
        <p:spPr>
          <a:xfrm>
            <a:off x="4211960" y="2220070"/>
            <a:ext cx="1008112" cy="356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5508104" y="2200218"/>
            <a:ext cx="309634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Parti variabili</a:t>
            </a:r>
            <a:endParaRPr lang="it-IT" dirty="0"/>
          </a:p>
        </p:txBody>
      </p:sp>
      <p:sp>
        <p:nvSpPr>
          <p:cNvPr id="37" name="Rettangolo 36"/>
          <p:cNvSpPr/>
          <p:nvPr/>
        </p:nvSpPr>
        <p:spPr>
          <a:xfrm>
            <a:off x="780712" y="4725144"/>
            <a:ext cx="309855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37"/>
          <p:cNvSpPr/>
          <p:nvPr/>
        </p:nvSpPr>
        <p:spPr>
          <a:xfrm>
            <a:off x="785938" y="5445223"/>
            <a:ext cx="3098555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38"/>
          <p:cNvSpPr/>
          <p:nvPr/>
        </p:nvSpPr>
        <p:spPr>
          <a:xfrm>
            <a:off x="790927" y="6152546"/>
            <a:ext cx="3098555" cy="3693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Parentesi graffa aperta 34"/>
          <p:cNvSpPr/>
          <p:nvPr/>
        </p:nvSpPr>
        <p:spPr>
          <a:xfrm flipH="1">
            <a:off x="3937709" y="4005064"/>
            <a:ext cx="300098" cy="266429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Parentesi graffa aperta 35"/>
          <p:cNvSpPr/>
          <p:nvPr/>
        </p:nvSpPr>
        <p:spPr>
          <a:xfrm>
            <a:off x="395536" y="4041068"/>
            <a:ext cx="289229" cy="259228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asellaDiTesto 39"/>
          <p:cNvSpPr txBox="1"/>
          <p:nvPr/>
        </p:nvSpPr>
        <p:spPr>
          <a:xfrm>
            <a:off x="790927" y="4077072"/>
            <a:ext cx="311884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Avverbio</a:t>
            </a:r>
            <a:endParaRPr lang="it-IT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780712" y="4725144"/>
            <a:ext cx="3075055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Preposizione</a:t>
            </a:r>
            <a:endParaRPr lang="it-IT" dirty="0"/>
          </a:p>
        </p:txBody>
      </p:sp>
      <p:sp>
        <p:nvSpPr>
          <p:cNvPr id="42" name="CasellaDiTesto 41"/>
          <p:cNvSpPr txBox="1"/>
          <p:nvPr/>
        </p:nvSpPr>
        <p:spPr>
          <a:xfrm>
            <a:off x="780712" y="5445222"/>
            <a:ext cx="310877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Congiunzione</a:t>
            </a:r>
            <a:endParaRPr lang="it-IT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785938" y="6152546"/>
            <a:ext cx="3103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Esclamazione</a:t>
            </a:r>
            <a:endParaRPr lang="it-IT" dirty="0"/>
          </a:p>
        </p:txBody>
      </p:sp>
      <p:sp>
        <p:nvSpPr>
          <p:cNvPr id="44" name="Freccia a destra 43"/>
          <p:cNvSpPr/>
          <p:nvPr/>
        </p:nvSpPr>
        <p:spPr>
          <a:xfrm>
            <a:off x="4291118" y="5157192"/>
            <a:ext cx="1116124" cy="35675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CasellaDiTesto 45"/>
          <p:cNvSpPr txBox="1"/>
          <p:nvPr/>
        </p:nvSpPr>
        <p:spPr>
          <a:xfrm>
            <a:off x="5724128" y="5094476"/>
            <a:ext cx="28083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Parti </a:t>
            </a:r>
            <a:r>
              <a:rPr lang="it-IT" i="1" dirty="0" smtClean="0">
                <a:solidFill>
                  <a:srgbClr val="FF0000"/>
                </a:solidFill>
              </a:rPr>
              <a:t> invariabili</a:t>
            </a:r>
            <a:endParaRPr lang="it-IT" dirty="0"/>
          </a:p>
        </p:txBody>
      </p:sp>
      <p:sp>
        <p:nvSpPr>
          <p:cNvPr id="49" name="Freccia a destra 48"/>
          <p:cNvSpPr/>
          <p:nvPr/>
        </p:nvSpPr>
        <p:spPr>
          <a:xfrm rot="10800000">
            <a:off x="4130490" y="3343345"/>
            <a:ext cx="1953678" cy="184666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52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0" grpId="0" animBg="1"/>
      <p:bldP spid="23" grpId="0" animBg="1"/>
      <p:bldP spid="24" grpId="0" animBg="1"/>
      <p:bldP spid="17" grpId="0"/>
      <p:bldP spid="25" grpId="0"/>
      <p:bldP spid="26" grpId="0"/>
      <p:bldP spid="27" grpId="0"/>
      <p:bldP spid="28" grpId="0"/>
      <p:bldP spid="30" grpId="0" animBg="1"/>
      <p:bldP spid="31" grpId="0" animBg="1"/>
      <p:bldP spid="32" grpId="0" animBg="1"/>
      <p:bldP spid="39" grpId="0" animBg="1"/>
      <p:bldP spid="35" grpId="0" animBg="1"/>
      <p:bldP spid="36" grpId="0" animBg="1"/>
      <p:bldP spid="40" grpId="0" animBg="1"/>
      <p:bldP spid="41" grpId="0" animBg="1"/>
      <p:bldP spid="42" grpId="0" animBg="1"/>
      <p:bldP spid="44" grpId="0" animBg="1"/>
      <p:bldP spid="46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59632" y="476672"/>
            <a:ext cx="640871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Verbi ausiliari </a:t>
            </a:r>
            <a:r>
              <a:rPr lang="it-IT" dirty="0" smtClean="0">
                <a:solidFill>
                  <a:srgbClr val="FF0000"/>
                </a:solidFill>
              </a:rPr>
              <a:t>- ESSERE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124744"/>
            <a:ext cx="374441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Modo indicativo – tempo imperfetto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59632" y="22048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412032" y="23572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564432" y="25096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1270085" y="2204864"/>
            <a:ext cx="221696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Io ero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270085" y="2878996"/>
            <a:ext cx="222179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Tu eri</a:t>
            </a:r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270085" y="3573016"/>
            <a:ext cx="221696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Egli era</a:t>
            </a:r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1270085" y="4221088"/>
            <a:ext cx="222179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Noi eravamo</a:t>
            </a:r>
            <a:endParaRPr lang="it-IT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1270085" y="4869160"/>
            <a:ext cx="221696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Voi eravate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1270085" y="5517232"/>
            <a:ext cx="221696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Essi erano</a:t>
            </a:r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716016" y="1124744"/>
            <a:ext cx="417646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Modo indicativo -tempo </a:t>
            </a:r>
            <a:r>
              <a:rPr lang="it-IT" dirty="0"/>
              <a:t> </a:t>
            </a:r>
            <a:r>
              <a:rPr lang="it-IT" dirty="0" smtClean="0"/>
              <a:t>trapassato prossimo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5580112" y="2204864"/>
            <a:ext cx="266429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Io ero </a:t>
            </a:r>
            <a:r>
              <a:rPr lang="it-IT" dirty="0" smtClean="0">
                <a:solidFill>
                  <a:srgbClr val="FF0000"/>
                </a:solidFill>
              </a:rPr>
              <a:t>stato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5580112" y="2878996"/>
            <a:ext cx="266429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Tu eri </a:t>
            </a:r>
            <a:r>
              <a:rPr lang="it-IT" dirty="0" smtClean="0">
                <a:solidFill>
                  <a:srgbClr val="FF0000"/>
                </a:solidFill>
              </a:rPr>
              <a:t>stato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5580112" y="3573016"/>
            <a:ext cx="266429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Egli era </a:t>
            </a:r>
            <a:r>
              <a:rPr lang="it-IT" dirty="0" smtClean="0">
                <a:solidFill>
                  <a:srgbClr val="FF0000"/>
                </a:solidFill>
              </a:rPr>
              <a:t>stato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5580112" y="4221088"/>
            <a:ext cx="266429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Noi eravamo </a:t>
            </a:r>
            <a:r>
              <a:rPr lang="it-IT" dirty="0" smtClean="0">
                <a:solidFill>
                  <a:srgbClr val="FF0000"/>
                </a:solidFill>
              </a:rPr>
              <a:t>stati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580112" y="4869160"/>
            <a:ext cx="266429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Voi eravate  </a:t>
            </a:r>
            <a:r>
              <a:rPr lang="it-IT" dirty="0" smtClean="0">
                <a:solidFill>
                  <a:srgbClr val="FF0000"/>
                </a:solidFill>
              </a:rPr>
              <a:t>stati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5580112" y="5445224"/>
            <a:ext cx="266429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Essi erano  </a:t>
            </a:r>
            <a:r>
              <a:rPr lang="it-IT" dirty="0" smtClean="0">
                <a:solidFill>
                  <a:srgbClr val="FF0000"/>
                </a:solidFill>
              </a:rPr>
              <a:t>stati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97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2204</Words>
  <Application>Microsoft Office PowerPoint</Application>
  <PresentationFormat>Presentazione su schermo (4:3)</PresentationFormat>
  <Paragraphs>649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0" baseType="lpstr">
      <vt:lpstr>Tema di Office</vt:lpstr>
      <vt:lpstr>Presentazione standard di PowerPoint</vt:lpstr>
      <vt:lpstr>Am-are</vt:lpstr>
      <vt:lpstr>I modi dei verbi in italiano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Am-are</dc:title>
  <dc:creator>Paolo</dc:creator>
  <cp:lastModifiedBy>Paolo</cp:lastModifiedBy>
  <cp:revision>106</cp:revision>
  <dcterms:created xsi:type="dcterms:W3CDTF">2015-03-01T17:23:04Z</dcterms:created>
  <dcterms:modified xsi:type="dcterms:W3CDTF">2015-06-14T09:38:11Z</dcterms:modified>
</cp:coreProperties>
</file>